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5"/>
  </p:notesMasterIdLst>
  <p:handoutMasterIdLst>
    <p:handoutMasterId r:id="rId36"/>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61" r:id="rId17"/>
    <p:sldId id="759" r:id="rId18"/>
    <p:sldId id="744" r:id="rId19"/>
    <p:sldId id="745" r:id="rId20"/>
    <p:sldId id="746" r:id="rId21"/>
    <p:sldId id="760" r:id="rId22"/>
    <p:sldId id="755" r:id="rId23"/>
    <p:sldId id="758" r:id="rId24"/>
    <p:sldId id="748" r:id="rId25"/>
    <p:sldId id="749" r:id="rId26"/>
    <p:sldId id="753" r:id="rId27"/>
    <p:sldId id="750" r:id="rId28"/>
    <p:sldId id="763" r:id="rId29"/>
    <p:sldId id="764" r:id="rId30"/>
    <p:sldId id="751" r:id="rId31"/>
    <p:sldId id="752" r:id="rId32"/>
    <p:sldId id="754" r:id="rId33"/>
    <p:sldId id="71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87" autoAdjust="0"/>
  </p:normalViewPr>
  <p:slideViewPr>
    <p:cSldViewPr snapToGrid="0">
      <p:cViewPr varScale="1">
        <p:scale>
          <a:sx n="118" d="100"/>
          <a:sy n="118" d="100"/>
        </p:scale>
        <p:origin x="1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2023/5/20</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2023/5/20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r>
              <a:rPr kumimoji="1" lang="ja-JP" altLang="en-US" dirty="0"/>
              <a:t>　　　　から，</a:t>
            </a:r>
            <a:r>
              <a:rPr kumimoji="1" lang="en-US" altLang="ja-JP" dirty="0"/>
              <a:t>Platinum Members </a:t>
            </a:r>
            <a:r>
              <a:rPr kumimoji="1" lang="ja-JP" altLang="en-US" dirty="0"/>
              <a:t>のスクショを貼り付ける．</a:t>
            </a:r>
          </a:p>
          <a:p>
            <a:r>
              <a:rPr kumimoji="1" lang="en-US" altLang="ja-JP" dirty="0"/>
              <a:t>Governing Board Chair </a:t>
            </a:r>
            <a:r>
              <a:rPr kumimoji="1" lang="ja-JP" altLang="en-US" dirty="0"/>
              <a:t>交代：</a:t>
            </a:r>
            <a:r>
              <a:rPr kumimoji="1" lang="en-US" altLang="ja-JP" dirty="0"/>
              <a:t>https://www.openchainproject.org/news/2022/12/12/jimmy-ahlberg-governing-board-chair</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2022/09/22</a:t>
            </a:r>
            <a:r>
              <a:rPr kumimoji="1" lang="ja-JP" altLang="en-US" dirty="0"/>
              <a:t>：</a:t>
            </a:r>
            <a:r>
              <a:rPr kumimoji="1" lang="en-US" altLang="ja-JP" dirty="0"/>
              <a:t>The </a:t>
            </a:r>
            <a:r>
              <a:rPr kumimoji="1" lang="en-US" altLang="ja-JP" dirty="0" err="1"/>
              <a:t>OpenChain</a:t>
            </a:r>
            <a:r>
              <a:rPr kumimoji="1" lang="en-US" altLang="ja-JP" dirty="0"/>
              <a:t> Security Assurance Specification 1.0</a:t>
            </a:r>
          </a:p>
          <a:p>
            <a:r>
              <a:rPr kumimoji="1" lang="en-US" altLang="ja-JP" dirty="0"/>
              <a:t>2022/10/04</a:t>
            </a:r>
            <a:r>
              <a:rPr kumimoji="1" lang="ja-JP" altLang="en-US" dirty="0"/>
              <a:t>：</a:t>
            </a:r>
            <a:r>
              <a:rPr kumimoji="1" lang="en-US" altLang="ja-JP" dirty="0"/>
              <a:t>The </a:t>
            </a:r>
            <a:r>
              <a:rPr kumimoji="1" lang="en-US" altLang="ja-JP" dirty="0" err="1"/>
              <a:t>OpenChain</a:t>
            </a:r>
            <a:r>
              <a:rPr kumimoji="1" lang="en-US" altLang="ja-JP" dirty="0"/>
              <a:t> Security Assurance Specification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2022/10/14</a:t>
            </a:r>
            <a:r>
              <a:rPr kumimoji="1" lang="ja-JP" altLang="en-US" dirty="0"/>
              <a:t>：</a:t>
            </a:r>
            <a:r>
              <a:rPr lang="en-US" altLang="ja-JP" b="0" i="0" dirty="0">
                <a:solidFill>
                  <a:srgbClr val="252525"/>
                </a:solidFill>
                <a:effectLst/>
                <a:latin typeface="Roboto" panose="02000000000000000000" pitchFamily="2" charset="0"/>
              </a:rPr>
              <a:t>Self-Certification Checklist for </a:t>
            </a:r>
            <a:r>
              <a:rPr lang="en-US" altLang="ja-JP" b="0" i="0" dirty="0" err="1">
                <a:solidFill>
                  <a:srgbClr val="252525"/>
                </a:solidFill>
                <a:effectLst/>
                <a:latin typeface="Roboto" panose="02000000000000000000" pitchFamily="2" charset="0"/>
              </a:rPr>
              <a:t>OpenChain</a:t>
            </a:r>
            <a:r>
              <a:rPr lang="en-US" altLang="ja-JP" b="0" i="0" dirty="0">
                <a:solidFill>
                  <a:srgbClr val="252525"/>
                </a:solidFill>
                <a:effectLst/>
                <a:latin typeface="Roboto" panose="02000000000000000000" pitchFamily="2" charset="0"/>
              </a:rPr>
              <a:t> Security Assurance Specification 1.1 Now Available</a:t>
            </a:r>
            <a:endParaRPr kumimoji="1" lang="en-US" altLang="ja-JP" dirty="0"/>
          </a:p>
          <a:p>
            <a:r>
              <a:rPr kumimoji="1" lang="en-US" altLang="ja-JP" dirty="0"/>
              <a:t>https://www.openchainproject.org/news/2022/10/14/security-assurance-self-cert-checklist-1</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1" name="日付プレースホルダー 10">
            <a:extLst>
              <a:ext uri="{FF2B5EF4-FFF2-40B4-BE49-F238E27FC236}">
                <a16:creationId xmlns:a16="http://schemas.microsoft.com/office/drawing/2014/main" id="{A65891F0-6A07-9EB4-EA82-0AF9FE0588A3}"/>
              </a:ext>
            </a:extLst>
          </p:cNvPr>
          <p:cNvSpPr>
            <a:spLocks noGrp="1"/>
          </p:cNvSpPr>
          <p:nvPr>
            <p:ph type="dt" sz="half" idx="10"/>
          </p:nvPr>
        </p:nvSpPr>
        <p:spPr/>
        <p:txBody>
          <a:bodyPr/>
          <a:lstStyle/>
          <a:p>
            <a:r>
              <a:rPr lang="en-US" altLang="ja-JP"/>
              <a:t>9th February 2023</a:t>
            </a:r>
            <a:endParaRPr lang="ja-JP" altLang="en-US" dirty="0"/>
          </a:p>
        </p:txBody>
      </p:sp>
      <p:sp>
        <p:nvSpPr>
          <p:cNvPr id="12" name="フッター プレースホルダー 11">
            <a:extLst>
              <a:ext uri="{FF2B5EF4-FFF2-40B4-BE49-F238E27FC236}">
                <a16:creationId xmlns:a16="http://schemas.microsoft.com/office/drawing/2014/main" id="{47E93CC1-8F09-AD5D-AD81-9674BD98342F}"/>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3" name="スライド番号プレースホルダー 12">
            <a:extLst>
              <a:ext uri="{FF2B5EF4-FFF2-40B4-BE49-F238E27FC236}">
                <a16:creationId xmlns:a16="http://schemas.microsoft.com/office/drawing/2014/main" id="{5B827CEC-5EB0-2075-C22B-D9D9D8DC299F}"/>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a:t>9th February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a:t>9th February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a:t>9th February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OpenChain-Project/Reference-Material/blob/master/Self-Certification/Questionnaire/ISO5230-2020-and-OpenChain-License-Compliance-2.1/en/ISO5230-2020-Questionnaire-Version-3.md"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iso.org/standard/81039.html"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openchainproject.org/featured/2020/12/15/toyota-iso-52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openchainproject.org/community-of-conformance"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education" TargetMode="External"/><Relationship Id="rId3" Type="http://schemas.openxmlformats.org/officeDocument/2006/relationships/image" Target="../media/image17.png"/><Relationship Id="rId7" Type="http://schemas.openxmlformats.org/officeDocument/2006/relationships/hyperlink" Target="https://lists.openchainproject.org/g/telco" TargetMode="External"/><Relationship Id="rId12" Type="http://schemas.openxmlformats.org/officeDocument/2006/relationships/image" Target="../media/image19.tm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roups.io/g/oss-based-compliance-tooling" TargetMode="External"/><Relationship Id="rId11" Type="http://schemas.openxmlformats.org/officeDocument/2006/relationships/image" Target="../media/image18.png"/><Relationship Id="rId5" Type="http://schemas.openxmlformats.org/officeDocument/2006/relationships/hyperlink" Target="https://groups.io/g/openchain-automotive-work-group" TargetMode="External"/><Relationship Id="rId10" Type="http://schemas.openxmlformats.org/officeDocument/2006/relationships/hyperlink" Target="https://lists.openchainproject.org/g/partners" TargetMode="External"/><Relationship Id="rId4" Type="http://schemas.openxmlformats.org/officeDocument/2006/relationships/hyperlink" Target="https://lists.openchainproject.org/g/main" TargetMode="External"/><Relationship Id="rId9" Type="http://schemas.openxmlformats.org/officeDocument/2006/relationships/hyperlink" Target="https://lists.openchainproject.org/g/specifi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penchainproject.org/partners"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hyperlink" Target="https://www.openchainproject.org/"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tmp"/><Relationship Id="rId5" Type="http://schemas.openxmlformats.org/officeDocument/2006/relationships/image" Target="../media/image34.png"/><Relationship Id="rId4" Type="http://schemas.openxmlformats.org/officeDocument/2006/relationships/image" Target="../media/image33.tmp"/></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github.com/OpenChain-Project/OpenChain-JWG/tree/master/CaseStudy/OpenChain_Industry_Survey/2023"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lists.openchainproject.org/g/japan-sg-planning" TargetMode="External"/><Relationship Id="rId13"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sbom+subscribe@lists.openchainproject.org" TargetMode="External"/><Relationship Id="rId12" Type="http://schemas.openxmlformats.org/officeDocument/2006/relationships/hyperlink" Target="https://lists.openchainproject.org/g/japan-sg-faq" TargetMode="External"/><Relationship Id="rId2" Type="http://schemas.openxmlformats.org/officeDocument/2006/relationships/notesSlide" Target="../notesSlides/notesSlide15.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hyperlink" Target="https://lists.openchainproject.org/g/japan-sg-sbom" TargetMode="External"/><Relationship Id="rId11" Type="http://schemas.openxmlformats.org/officeDocument/2006/relationships/hyperlink" Target="mailto:japan-sg-automation+subscribe@lists.openchainproject.org" TargetMode="External"/><Relationship Id="rId5" Type="http://schemas.openxmlformats.org/officeDocument/2006/relationships/hyperlink" Target="mailto:japan-wg+subscribe@lists.openchainproject.org" TargetMode="External"/><Relationship Id="rId15" Type="http://schemas.openxmlformats.org/officeDocument/2006/relationships/hyperlink" Target="https://join.slack.com/t/openchain-japanwg/shared_invite/zt-1jf0n0zrb-u77QDi9QAOFnoZzU40hA4A" TargetMode="External"/><Relationship Id="rId10" Type="http://schemas.openxmlformats.org/officeDocument/2006/relationships/hyperlink" Target="https://lists.openchainproject.org/g/japan-sg-automation" TargetMode="External"/><Relationship Id="rId4" Type="http://schemas.openxmlformats.org/officeDocument/2006/relationships/hyperlink" Target="https://lists.openchainproject.org/g/japan-wg" TargetMode="External"/><Relationship Id="rId9" Type="http://schemas.openxmlformats.org/officeDocument/2006/relationships/hyperlink" Target="mailto:japan-sg-planning+subscribe@lists.openchainproject.org" TargetMode="External"/><Relationship Id="rId14" Type="http://schemas.openxmlformats.org/officeDocument/2006/relationships/hyperlink" Target="https://openchain-japanwg.slack.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2023.5.18</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6" name="日付プレースホルダー 3">
            <a:extLst>
              <a:ext uri="{FF2B5EF4-FFF2-40B4-BE49-F238E27FC236}">
                <a16:creationId xmlns:a16="http://schemas.microsoft.com/office/drawing/2014/main" id="{709B575A-BF96-E9C9-DD79-962F5D9C5EBC}"/>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hlinkClick r:id="rId2"/>
            <a:extLst>
              <a:ext uri="{FF2B5EF4-FFF2-40B4-BE49-F238E27FC236}">
                <a16:creationId xmlns:a16="http://schemas.microsoft.com/office/drawing/2014/main" id="{19BC124D-7472-AD4C-3E75-6F278F40C9C1}"/>
              </a:ext>
            </a:extLst>
          </p:cNvPr>
          <p:cNvPicPr>
            <a:picLocks noChangeAspect="1"/>
          </p:cNvPicPr>
          <p:nvPr/>
        </p:nvPicPr>
        <p:blipFill rotWithShape="1">
          <a:blip r:embed="rId3"/>
          <a:srcRect b="27667"/>
          <a:stretch/>
        </p:blipFill>
        <p:spPr>
          <a:xfrm>
            <a:off x="1162904" y="3592696"/>
            <a:ext cx="4476195" cy="2415365"/>
          </a:xfrm>
          <a:prstGeom prst="rect">
            <a:avLst/>
          </a:prstGeom>
          <a:ln w="38100">
            <a:solidFill>
              <a:srgbClr val="0070C0"/>
            </a:solidFill>
          </a:ln>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923330"/>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サイトの質問を自己チェック</a:t>
            </a:r>
            <a:endParaRPr lang="en-US" altLang="ja-JP" dirty="0">
              <a:ea typeface="+mj-ea"/>
              <a:cs typeface="Segoe UI Light" panose="020B0502040204020203" pitchFamily="34" charset="0"/>
            </a:endParaRPr>
          </a:p>
          <a:p>
            <a:pPr algn="ctr"/>
            <a:r>
              <a:rPr kumimoji="1" lang="ja-JP" altLang="en-US" dirty="0">
                <a:latin typeface="Segoe UI Light" panose="020B0502040204020203" pitchFamily="34" charset="0"/>
                <a:ea typeface="+mj-ea"/>
                <a:cs typeface="Segoe UI Light" panose="020B0502040204020203" pitchFamily="34" charset="0"/>
              </a:rPr>
              <a:t>全て確認後、</a:t>
            </a:r>
            <a:r>
              <a:rPr kumimoji="1" lang="en-US" altLang="ja-JP" dirty="0" err="1">
                <a:latin typeface="Segoe UI Light" panose="020B0502040204020203" pitchFamily="34" charset="0"/>
                <a:ea typeface="+mj-ea"/>
                <a:cs typeface="Segoe UI Light" panose="020B0502040204020203" pitchFamily="34" charset="0"/>
              </a:rPr>
              <a:t>OpenChain</a:t>
            </a:r>
            <a:r>
              <a:rPr kumimoji="1" lang="ja-JP" altLang="en-US" dirty="0">
                <a:latin typeface="Segoe UI Light" panose="020B0502040204020203" pitchFamily="34" charset="0"/>
                <a:ea typeface="+mj-ea"/>
                <a:cs typeface="Segoe UI Light" panose="020B0502040204020203" pitchFamily="34" charset="0"/>
              </a:rPr>
              <a:t>事務局に連絡</a:t>
            </a: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6" name="日付プレースホルダー 3">
            <a:extLst>
              <a:ext uri="{FF2B5EF4-FFF2-40B4-BE49-F238E27FC236}">
                <a16:creationId xmlns:a16="http://schemas.microsoft.com/office/drawing/2014/main" id="{3D7C22A4-1A15-E940-23F6-FCFC89BEBE76}"/>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4" name="図 3">
            <a:extLst>
              <a:ext uri="{FF2B5EF4-FFF2-40B4-BE49-F238E27FC236}">
                <a16:creationId xmlns:a16="http://schemas.microsoft.com/office/drawing/2014/main" id="{F38DB40B-F646-C97F-331E-BDB8FA38485C}"/>
              </a:ext>
            </a:extLst>
          </p:cNvPr>
          <p:cNvPicPr>
            <a:picLocks noChangeAspect="1"/>
          </p:cNvPicPr>
          <p:nvPr/>
        </p:nvPicPr>
        <p:blipFill>
          <a:blip r:embed="rId4"/>
          <a:stretch>
            <a:fillRect/>
          </a:stretch>
        </p:blipFill>
        <p:spPr>
          <a:xfrm>
            <a:off x="6950209" y="3021969"/>
            <a:ext cx="4366977" cy="2295619"/>
          </a:xfrm>
          <a:prstGeom prst="rect">
            <a:avLst/>
          </a:prstGeom>
          <a:ln w="38100">
            <a:solidFill>
              <a:srgbClr val="0070C0"/>
            </a:solidFill>
          </a:ln>
        </p:spPr>
      </p:pic>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3"/>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4"/>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
        <p:nvSpPr>
          <p:cNvPr id="6" name="日付プレースホルダー 3">
            <a:extLst>
              <a:ext uri="{FF2B5EF4-FFF2-40B4-BE49-F238E27FC236}">
                <a16:creationId xmlns:a16="http://schemas.microsoft.com/office/drawing/2014/main" id="{C9A3923C-BD52-8388-02A6-486EA097B29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7" name="図 6">
            <a:extLst>
              <a:ext uri="{FF2B5EF4-FFF2-40B4-BE49-F238E27FC236}">
                <a16:creationId xmlns:a16="http://schemas.microsoft.com/office/drawing/2014/main" id="{D9930823-F7A1-08C3-C827-29F9CC40ED97}"/>
              </a:ext>
            </a:extLst>
          </p:cNvPr>
          <p:cNvPicPr>
            <a:picLocks noChangeAspect="1"/>
          </p:cNvPicPr>
          <p:nvPr/>
        </p:nvPicPr>
        <p:blipFill>
          <a:blip r:embed="rId5"/>
          <a:stretch>
            <a:fillRect/>
          </a:stretch>
        </p:blipFill>
        <p:spPr>
          <a:xfrm>
            <a:off x="886099" y="2085794"/>
            <a:ext cx="5081504" cy="3834614"/>
          </a:xfrm>
          <a:prstGeom prst="rect">
            <a:avLst/>
          </a:prstGeom>
          <a:ln w="28575">
            <a:solidFill>
              <a:srgbClr val="0070C0"/>
            </a:solidFill>
          </a:ln>
        </p:spPr>
      </p:pic>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521255518"/>
              </p:ext>
            </p:extLst>
          </p:nvPr>
        </p:nvGraphicFramePr>
        <p:xfrm>
          <a:off x="8589185" y="2589843"/>
          <a:ext cx="3235978" cy="1712610"/>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p>
                  </a:txBody>
                  <a:tcPr anchor="ctr"/>
                </a:tc>
                <a:extLst>
                  <a:ext uri="{0D108BD9-81ED-4DB2-BD59-A6C34878D82A}">
                    <a16:rowId xmlns:a16="http://schemas.microsoft.com/office/drawing/2014/main" val="176351164"/>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2022/11/11</a:t>
                      </a:r>
                      <a:endParaRPr kumimoji="1" lang="ja-JP" altLang="en-US" sz="1200" dirty="0">
                        <a:latin typeface="+mn-lt"/>
                      </a:endParaRPr>
                    </a:p>
                  </a:txBody>
                  <a:tcPr anchor="ctr"/>
                </a:tc>
                <a:tc>
                  <a:txBody>
                    <a:bodyPr/>
                    <a:lstStyle/>
                    <a:p>
                      <a:r>
                        <a:rPr kumimoji="1" lang="en-US" altLang="ja-JP" sz="1200" dirty="0">
                          <a:latin typeface="+mn-lt"/>
                        </a:rPr>
                        <a:t>Fujitsu</a:t>
                      </a:r>
                    </a:p>
                  </a:txBody>
                  <a:tcPr anchor="ctr"/>
                </a:tc>
                <a:extLst>
                  <a:ext uri="{0D108BD9-81ED-4DB2-BD59-A6C34878D82A}">
                    <a16:rowId xmlns:a16="http://schemas.microsoft.com/office/drawing/2014/main" val="3502976587"/>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r h="285435">
                <a:tc>
                  <a:txBody>
                    <a:bodyPr/>
                    <a:lstStyle/>
                    <a:p>
                      <a:r>
                        <a:rPr kumimoji="1" lang="en-US" altLang="ja-JP" sz="1200" dirty="0">
                          <a:latin typeface="+mn-lt"/>
                        </a:rPr>
                        <a:t>2023/3/31</a:t>
                      </a:r>
                      <a:endParaRPr kumimoji="1" lang="ja-JP" altLang="en-US" sz="1200" dirty="0">
                        <a:latin typeface="+mn-lt"/>
                      </a:endParaRPr>
                    </a:p>
                  </a:txBody>
                  <a:tcPr anchor="ctr"/>
                </a:tc>
                <a:tc>
                  <a:txBody>
                    <a:bodyPr/>
                    <a:lstStyle/>
                    <a:p>
                      <a:r>
                        <a:rPr kumimoji="1" lang="en-US" altLang="ja-JP" sz="1200" dirty="0">
                          <a:latin typeface="+mn-lt"/>
                        </a:rPr>
                        <a:t>Socionext</a:t>
                      </a:r>
                      <a:endParaRPr kumimoji="1" lang="ja-JP" altLang="en-US" sz="1200" dirty="0">
                        <a:latin typeface="+mn-lt"/>
                      </a:endParaRPr>
                    </a:p>
                  </a:txBody>
                  <a:tcPr anchor="ctr"/>
                </a:tc>
                <a:extLst>
                  <a:ext uri="{0D108BD9-81ED-4DB2-BD59-A6C34878D82A}">
                    <a16:rowId xmlns:a16="http://schemas.microsoft.com/office/drawing/2014/main" val="2717159465"/>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5" name="日付プレースホルダー 3">
            <a:extLst>
              <a:ext uri="{FF2B5EF4-FFF2-40B4-BE49-F238E27FC236}">
                <a16:creationId xmlns:a16="http://schemas.microsoft.com/office/drawing/2014/main" id="{B0FB12B3-42B8-998E-A983-9B0DAD6B5B71}"/>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2359700395"/>
              </p:ext>
            </p:extLst>
          </p:nvPr>
        </p:nvGraphicFramePr>
        <p:xfrm>
          <a:off x="8516413" y="2647984"/>
          <a:ext cx="3208433" cy="2056299"/>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93757">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93757">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5" name="日付プレースホルダー 3">
            <a:extLst>
              <a:ext uri="{FF2B5EF4-FFF2-40B4-BE49-F238E27FC236}">
                <a16:creationId xmlns:a16="http://schemas.microsoft.com/office/drawing/2014/main" id="{6926172C-DF8F-5B71-6159-14AB9D468E1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B48685F-0C8D-A9DD-9971-8745347A8F7F}"/>
              </a:ext>
            </a:extLst>
          </p:cNvPr>
          <p:cNvPicPr>
            <a:picLocks noChangeAspect="1"/>
          </p:cNvPicPr>
          <p:nvPr/>
        </p:nvPicPr>
        <p:blipFill>
          <a:blip r:embed="rId3"/>
          <a:stretch>
            <a:fillRect/>
          </a:stretch>
        </p:blipFill>
        <p:spPr>
          <a:xfrm>
            <a:off x="464514" y="1959230"/>
            <a:ext cx="5463064" cy="3993721"/>
          </a:xfrm>
          <a:prstGeom prst="rect">
            <a:avLst/>
          </a:prstGeom>
        </p:spPr>
      </p:pic>
      <p:pic>
        <p:nvPicPr>
          <p:cNvPr id="10" name="図 9">
            <a:extLst>
              <a:ext uri="{FF2B5EF4-FFF2-40B4-BE49-F238E27FC236}">
                <a16:creationId xmlns:a16="http://schemas.microsoft.com/office/drawing/2014/main" id="{DA4F7B94-D27F-2DBE-6D03-A13654866B5A}"/>
              </a:ext>
            </a:extLst>
          </p:cNvPr>
          <p:cNvPicPr>
            <a:picLocks noChangeAspect="1"/>
          </p:cNvPicPr>
          <p:nvPr/>
        </p:nvPicPr>
        <p:blipFill>
          <a:blip r:embed="rId4"/>
          <a:stretch>
            <a:fillRect/>
          </a:stretch>
        </p:blipFill>
        <p:spPr>
          <a:xfrm>
            <a:off x="6049200" y="2281771"/>
            <a:ext cx="5569075" cy="3671180"/>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6083173"/>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5"/>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3" name="日付プレースホルダー 3">
            <a:extLst>
              <a:ext uri="{FF2B5EF4-FFF2-40B4-BE49-F238E27FC236}">
                <a16:creationId xmlns:a16="http://schemas.microsoft.com/office/drawing/2014/main" id="{414FF9EC-3289-E8F5-1491-9537494ECF8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
        <p:nvSpPr>
          <p:cNvPr id="10" name="日付プレースホルダー 3">
            <a:extLst>
              <a:ext uri="{FF2B5EF4-FFF2-40B4-BE49-F238E27FC236}">
                <a16:creationId xmlns:a16="http://schemas.microsoft.com/office/drawing/2014/main" id="{984774C1-B6B2-0951-5282-CFDF9869D630}"/>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3"/>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4"/>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5"/>
              </a:rPr>
              <a:t>https</a:t>
            </a:r>
            <a:r>
              <a:rPr lang="en-US" altLang="ja-JP" sz="1600" b="0" i="0" u="none" strike="noStrike" dirty="0">
                <a:solidFill>
                  <a:srgbClr val="00AEBC"/>
                </a:solidFill>
                <a:effectLst/>
                <a:hlinkClick r:id="rId5"/>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6"/>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1"/>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
        <p:nvSpPr>
          <p:cNvPr id="16" name="日付プレースホルダー 3">
            <a:extLst>
              <a:ext uri="{FF2B5EF4-FFF2-40B4-BE49-F238E27FC236}">
                <a16:creationId xmlns:a16="http://schemas.microsoft.com/office/drawing/2014/main" id="{F98E4110-6B14-8204-7A21-64F2FEC38CA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DAFEA4E-F88F-BD83-04F1-417B1A76FD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0483" y="4004182"/>
            <a:ext cx="6029014" cy="2443101"/>
          </a:xfrm>
          <a:prstGeom prst="rect">
            <a:avLst/>
          </a:prstGeom>
        </p:spPr>
      </p:pic>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8" name="日付プレースホルダー 3">
            <a:extLst>
              <a:ext uri="{FF2B5EF4-FFF2-40B4-BE49-F238E27FC236}">
                <a16:creationId xmlns:a16="http://schemas.microsoft.com/office/drawing/2014/main" id="{DFDC323B-CCE4-B4FF-DB32-0BE60322D8DF}"/>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0F59D902-A79B-4551-2284-9164265B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986" y="1844419"/>
            <a:ext cx="6029014" cy="2443101"/>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pic>
        <p:nvPicPr>
          <p:cNvPr id="20" name="図 19">
            <a:extLst>
              <a:ext uri="{FF2B5EF4-FFF2-40B4-BE49-F238E27FC236}">
                <a16:creationId xmlns:a16="http://schemas.microsoft.com/office/drawing/2014/main" id="{9E1277A3-2515-3EDC-05F6-EC5628FD5205}"/>
              </a:ext>
            </a:extLst>
          </p:cNvPr>
          <p:cNvPicPr>
            <a:picLocks noChangeAspect="1"/>
          </p:cNvPicPr>
          <p:nvPr/>
        </p:nvPicPr>
        <p:blipFill>
          <a:blip r:embed="rId6"/>
          <a:stretch>
            <a:fillRect/>
          </a:stretch>
        </p:blipFill>
        <p:spPr>
          <a:xfrm>
            <a:off x="121871" y="3912735"/>
            <a:ext cx="2854041" cy="2233296"/>
          </a:xfrm>
          <a:prstGeom prst="rect">
            <a:avLst/>
          </a:prstGeom>
        </p:spPr>
      </p:pic>
      <p:pic>
        <p:nvPicPr>
          <p:cNvPr id="23" name="図 22">
            <a:extLst>
              <a:ext uri="{FF2B5EF4-FFF2-40B4-BE49-F238E27FC236}">
                <a16:creationId xmlns:a16="http://schemas.microsoft.com/office/drawing/2014/main" id="{87985215-EC59-DF78-BFA0-46754DE684E3}"/>
              </a:ext>
            </a:extLst>
          </p:cNvPr>
          <p:cNvPicPr>
            <a:picLocks noChangeAspect="1"/>
          </p:cNvPicPr>
          <p:nvPr/>
        </p:nvPicPr>
        <p:blipFill>
          <a:blip r:embed="rId7"/>
          <a:stretch>
            <a:fillRect/>
          </a:stretch>
        </p:blipFill>
        <p:spPr>
          <a:xfrm>
            <a:off x="3312045" y="3912735"/>
            <a:ext cx="2722478" cy="2469877"/>
          </a:xfrm>
          <a:prstGeom prst="rect">
            <a:avLst/>
          </a:prstGeom>
        </p:spPr>
      </p:pic>
      <p:pic>
        <p:nvPicPr>
          <p:cNvPr id="25" name="図 24">
            <a:extLst>
              <a:ext uri="{FF2B5EF4-FFF2-40B4-BE49-F238E27FC236}">
                <a16:creationId xmlns:a16="http://schemas.microsoft.com/office/drawing/2014/main" id="{B1B5651D-EE0C-2E63-3BE1-F46478A2B4BA}"/>
              </a:ext>
            </a:extLst>
          </p:cNvPr>
          <p:cNvPicPr>
            <a:picLocks noChangeAspect="1"/>
          </p:cNvPicPr>
          <p:nvPr/>
        </p:nvPicPr>
        <p:blipFill>
          <a:blip r:embed="rId8"/>
          <a:stretch>
            <a:fillRect/>
          </a:stretch>
        </p:blipFill>
        <p:spPr>
          <a:xfrm>
            <a:off x="6370656" y="3994212"/>
            <a:ext cx="2678220" cy="971445"/>
          </a:xfrm>
          <a:prstGeom prst="rect">
            <a:avLst/>
          </a:prstGeom>
        </p:spPr>
      </p:pic>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42301"/>
            <a:ext cx="2868489" cy="369332"/>
          </a:xfrm>
          <a:prstGeom prst="rect">
            <a:avLst/>
          </a:prstGeom>
          <a:noFill/>
        </p:spPr>
        <p:txBody>
          <a:bodyPr wrap="square">
            <a:spAutoFit/>
          </a:bodyPr>
          <a:lstStyle/>
          <a:p>
            <a:pPr algn="ctr" fontAlgn="base"/>
            <a:r>
              <a:rPr lang="en-US" altLang="ja-JP" b="1" i="0" dirty="0">
                <a:solidFill>
                  <a:srgbClr val="252525"/>
                </a:solidFill>
                <a:effectLst/>
                <a:latin typeface="+mj-lt"/>
              </a:rPr>
              <a:t>Third-Party Certifiers</a:t>
            </a:r>
          </a:p>
        </p:txBody>
      </p:sp>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3" name="日付プレースホルダー 3">
            <a:extLst>
              <a:ext uri="{FF2B5EF4-FFF2-40B4-BE49-F238E27FC236}">
                <a16:creationId xmlns:a16="http://schemas.microsoft.com/office/drawing/2014/main" id="{B98D9EDF-9270-D413-9ECB-13331F33FE1D}"/>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6" name="図 5">
            <a:extLst>
              <a:ext uri="{FF2B5EF4-FFF2-40B4-BE49-F238E27FC236}">
                <a16:creationId xmlns:a16="http://schemas.microsoft.com/office/drawing/2014/main" id="{BA62810E-A14A-D7D9-E815-0106029CBC29}"/>
              </a:ext>
            </a:extLst>
          </p:cNvPr>
          <p:cNvPicPr>
            <a:picLocks noChangeAspect="1"/>
          </p:cNvPicPr>
          <p:nvPr/>
        </p:nvPicPr>
        <p:blipFill>
          <a:blip r:embed="rId9"/>
          <a:stretch>
            <a:fillRect/>
          </a:stretch>
        </p:blipFill>
        <p:spPr>
          <a:xfrm>
            <a:off x="9385008" y="3912735"/>
            <a:ext cx="2721755" cy="1430764"/>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
        <p:nvSpPr>
          <p:cNvPr id="6" name="日付プレースホルダー 3">
            <a:extLst>
              <a:ext uri="{FF2B5EF4-FFF2-40B4-BE49-F238E27FC236}">
                <a16:creationId xmlns:a16="http://schemas.microsoft.com/office/drawing/2014/main" id="{A8F9EF82-6AC7-8F68-DF89-B69DC5CCE20C}"/>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
        <p:nvSpPr>
          <p:cNvPr id="9" name="日付プレースホルダー 3">
            <a:extLst>
              <a:ext uri="{FF2B5EF4-FFF2-40B4-BE49-F238E27FC236}">
                <a16:creationId xmlns:a16="http://schemas.microsoft.com/office/drawing/2014/main" id="{7DF408B5-F692-B04B-052E-36F1A941E59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7" name="図 6">
            <a:extLst>
              <a:ext uri="{FF2B5EF4-FFF2-40B4-BE49-F238E27FC236}">
                <a16:creationId xmlns:a16="http://schemas.microsoft.com/office/drawing/2014/main" id="{708D8687-1901-1D09-D89A-EEF364D92A1A}"/>
              </a:ext>
            </a:extLst>
          </p:cNvPr>
          <p:cNvPicPr>
            <a:picLocks noChangeAspect="1"/>
          </p:cNvPicPr>
          <p:nvPr/>
        </p:nvPicPr>
        <p:blipFill>
          <a:blip r:embed="rId2"/>
          <a:stretch>
            <a:fillRect/>
          </a:stretch>
        </p:blipFill>
        <p:spPr>
          <a:xfrm>
            <a:off x="6002448" y="3419013"/>
            <a:ext cx="5443214" cy="1182881"/>
          </a:xfrm>
          <a:prstGeom prst="rect">
            <a:avLst/>
          </a:prstGeom>
        </p:spPr>
      </p:pic>
      <p:pic>
        <p:nvPicPr>
          <p:cNvPr id="12" name="図 11">
            <a:extLst>
              <a:ext uri="{FF2B5EF4-FFF2-40B4-BE49-F238E27FC236}">
                <a16:creationId xmlns:a16="http://schemas.microsoft.com/office/drawing/2014/main" id="{028E345B-6694-FF21-55C2-2A3526F45DFE}"/>
              </a:ext>
            </a:extLst>
          </p:cNvPr>
          <p:cNvPicPr>
            <a:picLocks noChangeAspect="1"/>
          </p:cNvPicPr>
          <p:nvPr/>
        </p:nvPicPr>
        <p:blipFill rotWithShape="1">
          <a:blip r:embed="rId3"/>
          <a:srcRect b="2357"/>
          <a:stretch/>
        </p:blipFill>
        <p:spPr>
          <a:xfrm>
            <a:off x="711300" y="2753662"/>
            <a:ext cx="5095924" cy="3618024"/>
          </a:xfrm>
          <a:prstGeom prst="rect">
            <a:avLst/>
          </a:prstGeom>
          <a:ln>
            <a:solidFill>
              <a:schemeClr val="tx1">
                <a:lumMod val="50000"/>
                <a:lumOff val="50000"/>
              </a:schemeClr>
            </a:solidFill>
          </a:ln>
        </p:spPr>
      </p:pic>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5807224"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7439266" y="4524304"/>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
        <p:nvSpPr>
          <p:cNvPr id="6" name="日付プレースホルダー 3">
            <a:extLst>
              <a:ext uri="{FF2B5EF4-FFF2-40B4-BE49-F238E27FC236}">
                <a16:creationId xmlns:a16="http://schemas.microsoft.com/office/drawing/2014/main" id="{BB2661E2-1911-1120-4C2D-EDA4CCDCF15B}"/>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
        <p:nvSpPr>
          <p:cNvPr id="6" name="日付プレースホルダー 3">
            <a:extLst>
              <a:ext uri="{FF2B5EF4-FFF2-40B4-BE49-F238E27FC236}">
                <a16:creationId xmlns:a16="http://schemas.microsoft.com/office/drawing/2014/main" id="{4F9E78B6-6374-A5E0-DFF2-1E57A232308F}"/>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
        <p:nvSpPr>
          <p:cNvPr id="5" name="日付プレースホルダー 3">
            <a:extLst>
              <a:ext uri="{FF2B5EF4-FFF2-40B4-BE49-F238E27FC236}">
                <a16:creationId xmlns:a16="http://schemas.microsoft.com/office/drawing/2014/main" id="{B0FD84B2-D36C-02D3-763B-E52B1EFA95D5}"/>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
        <p:nvSpPr>
          <p:cNvPr id="5" name="日付プレースホルダー 3">
            <a:extLst>
              <a:ext uri="{FF2B5EF4-FFF2-40B4-BE49-F238E27FC236}">
                <a16:creationId xmlns:a16="http://schemas.microsoft.com/office/drawing/2014/main" id="{C9424C07-C7FF-A9B6-CF0F-B9AD3DAB60D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
        <p:nvSpPr>
          <p:cNvPr id="5" name="日付プレースホルダー 3">
            <a:extLst>
              <a:ext uri="{FF2B5EF4-FFF2-40B4-BE49-F238E27FC236}">
                <a16:creationId xmlns:a16="http://schemas.microsoft.com/office/drawing/2014/main" id="{AAD5C79F-1955-9E64-9835-C75D31B1D2C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
        <p:nvSpPr>
          <p:cNvPr id="5" name="日付プレースホルダー 3">
            <a:extLst>
              <a:ext uri="{FF2B5EF4-FFF2-40B4-BE49-F238E27FC236}">
                <a16:creationId xmlns:a16="http://schemas.microsoft.com/office/drawing/2014/main" id="{F5F7C700-7C05-4E86-A517-73F509B0BC8B}"/>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sp>
        <p:nvSpPr>
          <p:cNvPr id="7" name="日付プレースホルダー 3">
            <a:extLst>
              <a:ext uri="{FF2B5EF4-FFF2-40B4-BE49-F238E27FC236}">
                <a16:creationId xmlns:a16="http://schemas.microsoft.com/office/drawing/2014/main" id="{80A512C0-F44C-17F8-93EA-AC5700D2A2F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2"/>
              </a:rPr>
              <a:t>https://github.com/OpenChain-Project/OpenChain-JWG/tree/master/CaseStudy/OpenChain_Industry_Survey/2023</a:t>
            </a:r>
            <a:endParaRPr kumimoji="1" lang="en-US" altLang="ja-JP" sz="2000" dirty="0"/>
          </a:p>
          <a:p>
            <a:r>
              <a:rPr kumimoji="1" lang="ja-JP" altLang="en-US" sz="2400" dirty="0"/>
              <a:t>結果報告については次回全体会合にて行う予定です。</a:t>
            </a:r>
            <a:endParaRPr kumimoji="1" lang="en-US" altLang="ja-JP" sz="24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sp>
        <p:nvSpPr>
          <p:cNvPr id="7" name="日付プレースホルダー 3">
            <a:extLst>
              <a:ext uri="{FF2B5EF4-FFF2-40B4-BE49-F238E27FC236}">
                <a16:creationId xmlns:a16="http://schemas.microsoft.com/office/drawing/2014/main" id="{723F916E-68A7-8BE5-2C50-5A0CAF26428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1779466"/>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529424"/>
            <a:ext cx="8066794" cy="4001095"/>
          </a:xfrm>
          <a:prstGeom prst="rect">
            <a:avLst/>
          </a:prstGeom>
          <a:solidFill>
            <a:schemeClr val="bg1"/>
          </a:solidFill>
        </p:spPr>
        <p:txBody>
          <a:bodyPr wrap="square">
            <a:spAutoFit/>
          </a:bodyPr>
          <a:lstStyle/>
          <a:p>
            <a:r>
              <a:rPr lang="ja-JP" altLang="en-US" sz="1400" dirty="0"/>
              <a:t>第</a:t>
            </a:r>
            <a:r>
              <a:rPr lang="en-US" altLang="ja-JP" sz="1400" dirty="0"/>
              <a:t>01</a:t>
            </a:r>
            <a:r>
              <a:rPr lang="ja-JP" altLang="en-US" sz="1400" dirty="0"/>
              <a:t>回 会合 </a:t>
            </a:r>
            <a:r>
              <a:rPr lang="en-US" altLang="ja-JP" sz="1400" dirty="0"/>
              <a:t>2017/12/27 @</a:t>
            </a:r>
            <a:r>
              <a:rPr lang="ja-JP" altLang="en-US" sz="1400" dirty="0"/>
              <a:t>ソニー本社 クリエイティブラウンジ</a:t>
            </a:r>
          </a:p>
          <a:p>
            <a:r>
              <a:rPr lang="ja-JP" altLang="en-US" sz="1400" dirty="0"/>
              <a:t>第</a:t>
            </a:r>
            <a:r>
              <a:rPr lang="en-US" altLang="ja-JP" sz="1400" dirty="0"/>
              <a:t>02</a:t>
            </a:r>
            <a:r>
              <a:rPr lang="ja-JP" altLang="en-US" sz="1400" dirty="0"/>
              <a:t>回 会合 </a:t>
            </a:r>
            <a:r>
              <a:rPr lang="en-US" altLang="ja-JP" sz="1400" dirty="0"/>
              <a:t>2018/02/22 @</a:t>
            </a:r>
            <a:r>
              <a:rPr lang="ja-JP" altLang="en-US" sz="1400" dirty="0"/>
              <a:t>日立 </a:t>
            </a:r>
            <a:r>
              <a:rPr lang="en-US" altLang="ja-JP" sz="1400" dirty="0"/>
              <a:t>(</a:t>
            </a:r>
            <a:r>
              <a:rPr lang="ja-JP" altLang="en-US" sz="1400" dirty="0"/>
              <a:t>品川オフィス</a:t>
            </a:r>
            <a:r>
              <a:rPr lang="en-US" altLang="ja-JP" sz="1400" dirty="0"/>
              <a:t>) </a:t>
            </a:r>
          </a:p>
          <a:p>
            <a:r>
              <a:rPr lang="ja-JP" altLang="en-US" sz="1400" dirty="0"/>
              <a:t>第</a:t>
            </a:r>
            <a:r>
              <a:rPr lang="en-US" altLang="ja-JP" sz="1400" dirty="0"/>
              <a:t>03</a:t>
            </a:r>
            <a:r>
              <a:rPr lang="ja-JP" altLang="en-US" sz="1400" dirty="0"/>
              <a:t>回 会合 </a:t>
            </a:r>
            <a:r>
              <a:rPr lang="en-US" altLang="ja-JP" sz="1400" dirty="0"/>
              <a:t>2018/04/19 @Panasonic (Wonder Lab Osaka)</a:t>
            </a:r>
          </a:p>
          <a:p>
            <a:r>
              <a:rPr lang="ja-JP" altLang="en-US" sz="1400" dirty="0"/>
              <a:t>第</a:t>
            </a:r>
            <a:r>
              <a:rPr lang="en-US" altLang="ja-JP" sz="1400" dirty="0"/>
              <a:t>04</a:t>
            </a:r>
            <a:r>
              <a:rPr lang="ja-JP" altLang="en-US" sz="1400" dirty="0"/>
              <a:t>回 会合 </a:t>
            </a:r>
            <a:r>
              <a:rPr lang="en-US" altLang="ja-JP" sz="1400" dirty="0"/>
              <a:t>2018/06/13 @</a:t>
            </a:r>
            <a:r>
              <a:rPr lang="ja-JP" altLang="en-US" sz="1400" dirty="0"/>
              <a:t>トヨタ自動車名古屋オフィス</a:t>
            </a:r>
          </a:p>
          <a:p>
            <a:r>
              <a:rPr lang="ja-JP" altLang="en-US" sz="1400" dirty="0"/>
              <a:t>第</a:t>
            </a:r>
            <a:r>
              <a:rPr lang="en-US" altLang="ja-JP" sz="1400" dirty="0"/>
              <a:t>05</a:t>
            </a:r>
            <a:r>
              <a:rPr lang="ja-JP" altLang="en-US" sz="1400" dirty="0"/>
              <a:t>回 会合 </a:t>
            </a:r>
            <a:r>
              <a:rPr lang="en-US" altLang="ja-JP" sz="1400" dirty="0"/>
              <a:t>2018/08/31 @</a:t>
            </a:r>
            <a:r>
              <a:rPr lang="ja-JP" altLang="en-US" sz="1400" dirty="0"/>
              <a:t>富士通川崎工場</a:t>
            </a:r>
          </a:p>
          <a:p>
            <a:r>
              <a:rPr lang="ja-JP" altLang="en-US" sz="1400" dirty="0"/>
              <a:t>第</a:t>
            </a:r>
            <a:r>
              <a:rPr lang="en-US" altLang="ja-JP" sz="1400" dirty="0"/>
              <a:t>06</a:t>
            </a:r>
            <a:r>
              <a:rPr lang="ja-JP" altLang="en-US" sz="1400" dirty="0"/>
              <a:t>回 会合 </a:t>
            </a:r>
            <a:r>
              <a:rPr lang="en-US" altLang="ja-JP" sz="1400" dirty="0"/>
              <a:t>2018/10/31 @</a:t>
            </a:r>
            <a:r>
              <a:rPr lang="ja-JP" altLang="en-US" sz="1400" dirty="0"/>
              <a:t>東芝 </a:t>
            </a:r>
            <a:r>
              <a:rPr lang="en-US" altLang="ja-JP" sz="1400" dirty="0"/>
              <a:t>(</a:t>
            </a:r>
            <a:r>
              <a:rPr lang="ja-JP" altLang="en-US" sz="1400" dirty="0"/>
              <a:t>ラゾーナ川崎東芝ビル</a:t>
            </a:r>
            <a:r>
              <a:rPr lang="en-US" altLang="ja-JP" sz="1400" dirty="0"/>
              <a:t>)</a:t>
            </a:r>
          </a:p>
          <a:p>
            <a:r>
              <a:rPr lang="ja-JP" altLang="en-US" sz="1400" dirty="0"/>
              <a:t>第</a:t>
            </a:r>
            <a:r>
              <a:rPr lang="en-US" altLang="ja-JP" sz="1400" dirty="0"/>
              <a:t>07</a:t>
            </a:r>
            <a:r>
              <a:rPr lang="ja-JP" altLang="en-US" sz="1400" dirty="0"/>
              <a:t>回 会合 </a:t>
            </a:r>
            <a:r>
              <a:rPr lang="en-US" altLang="ja-JP" sz="1400" dirty="0"/>
              <a:t>2018/12/05 @</a:t>
            </a:r>
            <a:r>
              <a:rPr lang="ja-JP" altLang="en-US" sz="1400" dirty="0"/>
              <a:t>テュフズードジャパン</a:t>
            </a:r>
          </a:p>
          <a:p>
            <a:r>
              <a:rPr lang="ja-JP" altLang="en-US" sz="1400" dirty="0"/>
              <a:t>第</a:t>
            </a:r>
            <a:r>
              <a:rPr lang="en-US" altLang="ja-JP" sz="1400" dirty="0"/>
              <a:t>08</a:t>
            </a:r>
            <a:r>
              <a:rPr lang="ja-JP" altLang="en-US" sz="1400" dirty="0"/>
              <a:t>回 会合 </a:t>
            </a:r>
            <a:r>
              <a:rPr lang="en-US" altLang="ja-JP" sz="1400" dirty="0"/>
              <a:t>2019/02/28 @</a:t>
            </a:r>
            <a:r>
              <a:rPr lang="ja-JP" altLang="en-US" sz="1400" dirty="0"/>
              <a:t>三菱電機 本社</a:t>
            </a:r>
          </a:p>
          <a:p>
            <a:r>
              <a:rPr lang="ja-JP" altLang="en-US" sz="1400" dirty="0"/>
              <a:t>第</a:t>
            </a:r>
            <a:r>
              <a:rPr lang="en-US" altLang="ja-JP" sz="1400" dirty="0"/>
              <a:t>09</a:t>
            </a:r>
            <a:r>
              <a:rPr lang="ja-JP" altLang="en-US" sz="1400" dirty="0"/>
              <a:t>回 会合 </a:t>
            </a:r>
            <a:r>
              <a:rPr lang="en-US" altLang="ja-JP" sz="1400" dirty="0"/>
              <a:t>2019/04/18 @</a:t>
            </a:r>
            <a:r>
              <a:rPr lang="ja-JP" altLang="en-US" sz="1400" dirty="0"/>
              <a:t>デンソーテン</a:t>
            </a:r>
          </a:p>
          <a:p>
            <a:r>
              <a:rPr lang="ja-JP" altLang="en-US" sz="1400" dirty="0"/>
              <a:t>第</a:t>
            </a:r>
            <a:r>
              <a:rPr lang="en-US" altLang="ja-JP" sz="1400" dirty="0"/>
              <a:t>10</a:t>
            </a:r>
            <a:r>
              <a:rPr lang="ja-JP" altLang="en-US" sz="1400" dirty="0"/>
              <a:t>回 会合 </a:t>
            </a:r>
            <a:r>
              <a:rPr lang="en-US" altLang="ja-JP" sz="1400" dirty="0"/>
              <a:t>2019/07/16 @</a:t>
            </a:r>
            <a:r>
              <a:rPr lang="ja-JP" altLang="en-US" sz="1400" dirty="0"/>
              <a:t>富士通 </a:t>
            </a:r>
            <a:r>
              <a:rPr lang="en-US" altLang="ja-JP" sz="1400" dirty="0"/>
              <a:t>(</a:t>
            </a:r>
            <a:r>
              <a:rPr lang="ja-JP" altLang="en-US" sz="1400" dirty="0"/>
              <a:t>蒲田ソリューションスクエア</a:t>
            </a:r>
            <a:r>
              <a:rPr lang="en-US" altLang="ja-JP" sz="1400" dirty="0"/>
              <a:t>)</a:t>
            </a:r>
          </a:p>
          <a:p>
            <a:r>
              <a:rPr lang="ja-JP" altLang="en-US" sz="1400" dirty="0"/>
              <a:t>第</a:t>
            </a:r>
            <a:r>
              <a:rPr lang="en-US" altLang="ja-JP" sz="1400" dirty="0"/>
              <a:t>11</a:t>
            </a:r>
            <a:r>
              <a:rPr lang="ja-JP" altLang="en-US" sz="1400" dirty="0"/>
              <a:t>回 会合 </a:t>
            </a:r>
            <a:r>
              <a:rPr lang="en-US" altLang="ja-JP" sz="1400" dirty="0"/>
              <a:t>2019/09/19 @</a:t>
            </a:r>
            <a:r>
              <a:rPr lang="ja-JP" altLang="en-US" sz="1400" dirty="0"/>
              <a:t>オリンパス </a:t>
            </a:r>
            <a:r>
              <a:rPr lang="en-US" altLang="ja-JP" sz="1400" dirty="0"/>
              <a:t>(</a:t>
            </a:r>
            <a:r>
              <a:rPr lang="ja-JP" altLang="en-US" sz="1400" dirty="0"/>
              <a:t>技術開発センター宇津木</a:t>
            </a:r>
            <a:r>
              <a:rPr lang="en-US" altLang="ja-JP" sz="1400" dirty="0"/>
              <a:t>)</a:t>
            </a:r>
          </a:p>
          <a:p>
            <a:r>
              <a:rPr lang="ja-JP" altLang="en-US" sz="1400" dirty="0"/>
              <a:t>第</a:t>
            </a:r>
            <a:r>
              <a:rPr lang="en-US" altLang="ja-JP" sz="1400" dirty="0"/>
              <a:t>12</a:t>
            </a:r>
            <a:r>
              <a:rPr lang="ja-JP" altLang="en-US" sz="1400" dirty="0"/>
              <a:t>回 会合 </a:t>
            </a:r>
            <a:r>
              <a:rPr lang="en-US" altLang="ja-JP" sz="1400" dirty="0"/>
              <a:t>2019/12/19 @NEC (NEC </a:t>
            </a:r>
            <a:r>
              <a:rPr lang="ja-JP" altLang="en-US" sz="1400" dirty="0"/>
              <a:t>本社ビル</a:t>
            </a:r>
            <a:r>
              <a:rPr lang="en-US" altLang="ja-JP" sz="1400" dirty="0"/>
              <a:t>)</a:t>
            </a:r>
          </a:p>
          <a:p>
            <a:r>
              <a:rPr lang="ja-JP" altLang="en-US" sz="1400" dirty="0"/>
              <a:t>第</a:t>
            </a:r>
            <a:r>
              <a:rPr lang="en-US" altLang="ja-JP" sz="1400" dirty="0"/>
              <a:t>13</a:t>
            </a:r>
            <a:r>
              <a:rPr lang="ja-JP" altLang="en-US" sz="1400" dirty="0"/>
              <a:t>回 会合 </a:t>
            </a:r>
            <a:r>
              <a:rPr lang="en-US" altLang="ja-JP" sz="1400" dirty="0"/>
              <a:t>2020/02/18 @</a:t>
            </a:r>
            <a:r>
              <a:rPr lang="ja-JP" altLang="en-US" sz="1400" dirty="0"/>
              <a:t>ディー・エヌ・エー </a:t>
            </a:r>
            <a:r>
              <a:rPr lang="en-US" altLang="ja-JP" sz="1400" dirty="0"/>
              <a:t>(</a:t>
            </a:r>
            <a:r>
              <a:rPr lang="ja-JP" altLang="en-US" sz="1400" dirty="0"/>
              <a:t>渋谷ヒカリエ</a:t>
            </a:r>
            <a:r>
              <a:rPr lang="en-US" altLang="ja-JP" sz="1400" dirty="0"/>
              <a:t>)</a:t>
            </a:r>
            <a:r>
              <a:rPr lang="ja-JP" altLang="en-US" sz="1400" dirty="0"/>
              <a:t>［開催中止］</a:t>
            </a:r>
            <a:endParaRPr lang="en-US" altLang="ja-JP" sz="1400" dirty="0"/>
          </a:p>
          <a:p>
            <a:r>
              <a:rPr lang="ja-JP" altLang="en-US" sz="1400" dirty="0"/>
              <a:t>第</a:t>
            </a:r>
            <a:r>
              <a:rPr lang="en-US" altLang="ja-JP" sz="1400" dirty="0"/>
              <a:t>14</a:t>
            </a:r>
            <a:r>
              <a:rPr lang="ja-JP" altLang="en-US" sz="1400" dirty="0"/>
              <a:t>回 </a:t>
            </a:r>
            <a:r>
              <a:rPr lang="en-US" altLang="ja-JP" sz="1400" dirty="0"/>
              <a:t>~ </a:t>
            </a:r>
            <a:r>
              <a:rPr lang="ja-JP" altLang="en-US" sz="1400" dirty="0"/>
              <a:t>第</a:t>
            </a:r>
            <a:r>
              <a:rPr lang="en-US" altLang="ja-JP" sz="1400" dirty="0"/>
              <a:t>25</a:t>
            </a:r>
            <a:r>
              <a:rPr lang="ja-JP" altLang="en-US" sz="1400" dirty="0"/>
              <a:t>回</a:t>
            </a:r>
            <a:r>
              <a:rPr lang="en-US" altLang="ja-JP" sz="1400" dirty="0"/>
              <a:t> </a:t>
            </a:r>
            <a:r>
              <a:rPr lang="ja-JP" altLang="en-US" sz="1400" dirty="0"/>
              <a:t>会合／第</a:t>
            </a:r>
            <a:r>
              <a:rPr lang="en-US" altLang="ja-JP" sz="1400" dirty="0"/>
              <a:t>01</a:t>
            </a:r>
            <a:r>
              <a:rPr lang="ja-JP" altLang="en-US" sz="1400" dirty="0"/>
              <a:t>回 </a:t>
            </a:r>
            <a:r>
              <a:rPr lang="en-US" altLang="ja-JP" sz="1400" dirty="0"/>
              <a:t>~ </a:t>
            </a:r>
            <a:r>
              <a:rPr lang="ja-JP" altLang="en-US" sz="1400" dirty="0"/>
              <a:t>第</a:t>
            </a:r>
            <a:r>
              <a:rPr lang="en-US" altLang="ja-JP" sz="1400" dirty="0"/>
              <a:t>12</a:t>
            </a:r>
            <a:r>
              <a:rPr lang="ja-JP" altLang="en-US" sz="1400" dirty="0"/>
              <a:t>回オンライン会合 </a:t>
            </a:r>
            <a:r>
              <a:rPr lang="en-US" altLang="ja-JP" sz="1400" dirty="0"/>
              <a:t>@Zoom hosted by </a:t>
            </a:r>
            <a:r>
              <a:rPr lang="ja-JP" altLang="en-US" sz="1400" dirty="0"/>
              <a:t>ソシオネクスト</a:t>
            </a:r>
            <a:endParaRPr lang="en-US" altLang="ja-JP" sz="1400" dirty="0"/>
          </a:p>
          <a:p>
            <a:r>
              <a:rPr lang="en-US" altLang="ja-JP" sz="1400" dirty="0"/>
              <a:t>	 2020/04/23 </a:t>
            </a:r>
            <a:r>
              <a:rPr lang="ja-JP" altLang="en-US" sz="1400" dirty="0"/>
              <a:t>、</a:t>
            </a:r>
            <a:r>
              <a:rPr lang="en-US" altLang="ja-JP" sz="1400" dirty="0"/>
              <a:t>2020/06/18</a:t>
            </a:r>
            <a:r>
              <a:rPr lang="ja-JP" altLang="en-US" sz="1400" dirty="0"/>
              <a:t>、</a:t>
            </a:r>
            <a:r>
              <a:rPr lang="en-US" altLang="ja-JP" sz="1400" dirty="0"/>
              <a:t>2020/10/15</a:t>
            </a:r>
            <a:r>
              <a:rPr lang="ja-JP" altLang="en-US" sz="1400" dirty="0"/>
              <a:t>、</a:t>
            </a:r>
            <a:r>
              <a:rPr lang="en-US" altLang="ja-JP" sz="1400" dirty="0"/>
              <a:t>2020/12/16</a:t>
            </a:r>
            <a:r>
              <a:rPr lang="ja-JP" altLang="en-US" sz="1400" dirty="0"/>
              <a:t>、</a:t>
            </a:r>
            <a:r>
              <a:rPr lang="en-US" altLang="ja-JP" sz="1400" dirty="0"/>
              <a:t>2021/03/17</a:t>
            </a:r>
            <a:r>
              <a:rPr lang="ja-JP" altLang="en-US" sz="1400" dirty="0"/>
              <a:t>、</a:t>
            </a:r>
            <a:r>
              <a:rPr lang="en-US" altLang="ja-JP" sz="1400" dirty="0"/>
              <a:t>2021/05/26</a:t>
            </a:r>
            <a:r>
              <a:rPr lang="ja-JP" altLang="en-US" sz="1400" dirty="0"/>
              <a:t>、</a:t>
            </a:r>
            <a:endParaRPr lang="en-US" altLang="ja-JP" sz="1400" dirty="0"/>
          </a:p>
          <a:p>
            <a:r>
              <a:rPr lang="en-US" altLang="ja-JP" sz="1400" dirty="0"/>
              <a:t>	2021/07/29</a:t>
            </a:r>
            <a:r>
              <a:rPr lang="ja-JP" altLang="en-US" sz="1400" dirty="0"/>
              <a:t>、</a:t>
            </a:r>
            <a:r>
              <a:rPr lang="en-US" altLang="ja-JP" sz="1400" dirty="0"/>
              <a:t>2021/10/20</a:t>
            </a:r>
            <a:r>
              <a:rPr lang="ja-JP" altLang="en-US" sz="1400" dirty="0"/>
              <a:t>、</a:t>
            </a:r>
            <a:r>
              <a:rPr lang="en-US" altLang="ja-JP" sz="1400" dirty="0"/>
              <a:t>2022/01/21</a:t>
            </a:r>
            <a:r>
              <a:rPr lang="ja-JP" altLang="en-US" sz="1400" dirty="0"/>
              <a:t>、</a:t>
            </a:r>
            <a:r>
              <a:rPr lang="en-US" altLang="ja-JP" sz="1400" dirty="0"/>
              <a:t>2022/04/20</a:t>
            </a:r>
            <a:r>
              <a:rPr lang="ja-JP" altLang="en-US" sz="1400" dirty="0"/>
              <a:t>、</a:t>
            </a:r>
            <a:r>
              <a:rPr lang="en-US" altLang="ja-JP" sz="1400" dirty="0"/>
              <a:t>2022/07/29</a:t>
            </a:r>
            <a:r>
              <a:rPr lang="ja-JP" altLang="en-US" sz="1400" dirty="0"/>
              <a:t>、</a:t>
            </a:r>
            <a:r>
              <a:rPr lang="en-US" altLang="ja-JP" sz="1400" dirty="0"/>
              <a:t>2022/10/31</a:t>
            </a:r>
          </a:p>
          <a:p>
            <a:r>
              <a:rPr lang="ja-JP" altLang="en-US" sz="1400" dirty="0"/>
              <a:t>第</a:t>
            </a:r>
            <a:r>
              <a:rPr lang="en-US" altLang="ja-JP" sz="1400" dirty="0"/>
              <a:t>26</a:t>
            </a:r>
            <a:r>
              <a:rPr lang="ja-JP" altLang="en-US" sz="1400" dirty="0"/>
              <a:t>回 リアル・オンライン ハイブリッド開催 </a:t>
            </a:r>
            <a:r>
              <a:rPr lang="en-US" altLang="ja-JP" sz="1400" dirty="0"/>
              <a:t>2023/02/09 </a:t>
            </a:r>
            <a:r>
              <a:rPr lang="ja-JP" altLang="en-US" sz="1400" dirty="0"/>
              <a:t>＠日立ソリューションズ </a:t>
            </a:r>
            <a:r>
              <a:rPr lang="en-US" altLang="ja-JP" sz="1400" dirty="0"/>
              <a:t>(</a:t>
            </a:r>
            <a:r>
              <a:rPr lang="ja-JP" altLang="en-US" sz="1400" dirty="0"/>
              <a:t>日立大森ビル</a:t>
            </a:r>
            <a:r>
              <a:rPr lang="en-US" altLang="ja-JP" sz="1400" dirty="0"/>
              <a:t>)</a:t>
            </a:r>
            <a:endParaRPr lang="en-US" altLang="ja-JP" sz="1600" dirty="0"/>
          </a:p>
          <a:p>
            <a:r>
              <a:rPr lang="ja-JP" altLang="en-US" sz="1400" dirty="0"/>
              <a:t>第</a:t>
            </a:r>
            <a:r>
              <a:rPr lang="en-US" altLang="ja-JP" sz="1400" dirty="0"/>
              <a:t>27</a:t>
            </a:r>
            <a:r>
              <a:rPr lang="ja-JP" altLang="en-US" sz="1400" dirty="0"/>
              <a:t>回 </a:t>
            </a:r>
            <a:r>
              <a:rPr lang="ja-JP" altLang="en-US" sz="1600" b="1" dirty="0">
                <a:solidFill>
                  <a:srgbClr val="0070C0"/>
                </a:solidFill>
              </a:rPr>
              <a:t>リアル・オンライン ハイブリッド開催 </a:t>
            </a:r>
            <a:r>
              <a:rPr lang="en-US" altLang="ja-JP" sz="1600" b="1" dirty="0">
                <a:solidFill>
                  <a:srgbClr val="0070C0"/>
                </a:solidFill>
              </a:rPr>
              <a:t>2023/05/18  </a:t>
            </a:r>
            <a:r>
              <a:rPr lang="ja-JP" altLang="en-US" sz="1600" b="1" dirty="0">
                <a:solidFill>
                  <a:srgbClr val="0070C0"/>
                </a:solidFill>
              </a:rPr>
              <a:t>＠</a:t>
            </a:r>
            <a:r>
              <a:rPr lang="en-US" altLang="ja-JP" sz="1600" b="1" dirty="0">
                <a:solidFill>
                  <a:srgbClr val="0070C0"/>
                </a:solidFill>
              </a:rPr>
              <a:t>NEC</a:t>
            </a:r>
            <a:r>
              <a:rPr lang="ja-JP" altLang="en-US" sz="1600" b="1" dirty="0">
                <a:solidFill>
                  <a:srgbClr val="0070C0"/>
                </a:solidFill>
              </a:rPr>
              <a:t> </a:t>
            </a:r>
            <a:r>
              <a:rPr lang="en-US" altLang="ja-JP" sz="1600" b="1" dirty="0">
                <a:solidFill>
                  <a:srgbClr val="0070C0"/>
                </a:solidFill>
              </a:rPr>
              <a:t>(</a:t>
            </a:r>
            <a:r>
              <a:rPr lang="ja-JP" altLang="en-US" sz="1600" b="1" dirty="0">
                <a:solidFill>
                  <a:srgbClr val="0070C0"/>
                </a:solidFill>
              </a:rPr>
              <a:t>玉川事業所</a:t>
            </a:r>
            <a:r>
              <a:rPr lang="en-US" altLang="ja-JP" sz="1600" b="1" dirty="0">
                <a:solidFill>
                  <a:srgbClr val="0070C0"/>
                </a:solidFill>
              </a:rPr>
              <a:t>)</a:t>
            </a:r>
          </a:p>
        </p:txBody>
      </p:sp>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a:xfrm>
            <a:off x="6360539" y="6540500"/>
            <a:ext cx="2874389" cy="139700"/>
          </a:xfrm>
        </p:spPr>
        <p:txBody>
          <a:bodyPr/>
          <a:lstStyle/>
          <a:p>
            <a:pPr algn="l"/>
            <a:r>
              <a:rPr lang="en-US" altLang="ja-JP" dirty="0"/>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2009869" y="5538319"/>
            <a:ext cx="9830989" cy="701352"/>
          </a:xfrm>
          <a:prstGeom prst="rect">
            <a:avLst/>
          </a:prstGeom>
          <a:noFill/>
          <a:ln>
            <a:solidFill>
              <a:srgbClr val="00849D"/>
            </a:solidFill>
          </a:ln>
        </p:spPr>
        <p:txBody>
          <a:bodyPr wrap="square" numCol="2" rtlCol="0">
            <a:normAutofit/>
          </a:bodyPr>
          <a:lstStyle/>
          <a:p>
            <a:pPr marL="180975" indent="-180975">
              <a:buFont typeface="Arial" panose="020B0604020202020204" pitchFamily="34" charset="0"/>
              <a:buChar char="•"/>
            </a:pPr>
            <a:r>
              <a:rPr kumimoji="1" lang="ja-JP" altLang="en-US" sz="1600" dirty="0">
                <a:solidFill>
                  <a:srgbClr val="0070C0"/>
                </a:solidFill>
              </a:rPr>
              <a:t>コロナ禍以降、全体会合はオンラインに</a:t>
            </a:r>
            <a:endParaRPr kumimoji="1"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オンラインでも </a:t>
            </a:r>
            <a:r>
              <a:rPr lang="en-US" altLang="ja-JP" sz="1600" dirty="0">
                <a:solidFill>
                  <a:srgbClr val="0070C0"/>
                </a:solidFill>
              </a:rPr>
              <a:t>sg</a:t>
            </a:r>
            <a:r>
              <a:rPr lang="ja-JP" altLang="en-US" sz="1600" dirty="0">
                <a:solidFill>
                  <a:srgbClr val="0070C0"/>
                </a:solidFill>
              </a:rPr>
              <a:t>活動をベースに活発に活動</a:t>
            </a:r>
            <a:endParaRPr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今回のリアル・オンライン会合を開始</a:t>
            </a:r>
            <a:endParaRPr kumimoji="1"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リアルでの活動活性化</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6" name="日付プレースホルダー 3">
            <a:extLst>
              <a:ext uri="{FF2B5EF4-FFF2-40B4-BE49-F238E27FC236}">
                <a16:creationId xmlns:a16="http://schemas.microsoft.com/office/drawing/2014/main" id="{9AD22DDB-AEAF-A3E1-E7FD-67E68EA1BFF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49156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
        <p:nvSpPr>
          <p:cNvPr id="6" name="日付プレースホルダー 3">
            <a:extLst>
              <a:ext uri="{FF2B5EF4-FFF2-40B4-BE49-F238E27FC236}">
                <a16:creationId xmlns:a16="http://schemas.microsoft.com/office/drawing/2014/main" id="{83E70600-965C-63A1-0A83-C76DBE23DEB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29704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2682935995"/>
              </p:ext>
            </p:extLst>
          </p:nvPr>
        </p:nvGraphicFramePr>
        <p:xfrm>
          <a:off x="372978" y="1713999"/>
          <a:ext cx="11225463" cy="411480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19 </a:t>
                      </a:r>
                    </a:p>
                    <a:p>
                      <a:pPr algn="ctr"/>
                      <a:r>
                        <a:rPr kumimoji="1" lang="en-US" altLang="ja-JP" sz="900" dirty="0"/>
                        <a:t>(+</a:t>
                      </a:r>
                      <a:r>
                        <a:rPr kumimoji="1" lang="ja-JP" altLang="en-US" sz="900" dirty="0"/>
                        <a:t>バーチャル</a:t>
                      </a:r>
                      <a:endParaRPr kumimoji="1" lang="en-US" altLang="ja-JP" sz="900" dirty="0"/>
                    </a:p>
                    <a:p>
                      <a:pPr algn="ctr"/>
                      <a:r>
                        <a:rPr kumimoji="1" lang="ja-JP" altLang="en-US" sz="900" dirty="0"/>
                        <a:t>参加者</a:t>
                      </a:r>
                      <a:r>
                        <a:rPr kumimoji="1" lang="en-US" altLang="ja-JP" sz="900" dirty="0"/>
                        <a:t>30</a:t>
                      </a:r>
                      <a:r>
                        <a:rPr kumimoji="1" lang="ja-JP" altLang="en-US" sz="900" dirty="0"/>
                        <a:t>名以上）</a:t>
                      </a:r>
                      <a:endParaRPr kumimoji="1" lang="en-US" altLang="ja-JP"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
        <p:nvSpPr>
          <p:cNvPr id="5" name="日付プレースホルダー 3">
            <a:extLst>
              <a:ext uri="{FF2B5EF4-FFF2-40B4-BE49-F238E27FC236}">
                <a16:creationId xmlns:a16="http://schemas.microsoft.com/office/drawing/2014/main" id="{6E565512-E59C-16CF-0FF0-1E95B212AE8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087671443"/>
              </p:ext>
            </p:extLst>
          </p:nvPr>
        </p:nvGraphicFramePr>
        <p:xfrm>
          <a:off x="933010" y="1813605"/>
          <a:ext cx="9423973" cy="4498057"/>
        </p:xfrm>
        <a:graphic>
          <a:graphicData uri="http://schemas.openxmlformats.org/drawingml/2006/table">
            <a:tbl>
              <a:tblPr firstRow="1" bandRow="1">
                <a:tableStyleId>{2D5ABB26-0587-4C30-8999-92F81FD0307C}</a:tableStyleId>
              </a:tblPr>
              <a:tblGrid>
                <a:gridCol w="2311896">
                  <a:extLst>
                    <a:ext uri="{9D8B030D-6E8A-4147-A177-3AD203B41FA5}">
                      <a16:colId xmlns:a16="http://schemas.microsoft.com/office/drawing/2014/main" val="3035973476"/>
                    </a:ext>
                  </a:extLst>
                </a:gridCol>
                <a:gridCol w="7112077">
                  <a:extLst>
                    <a:ext uri="{9D8B030D-6E8A-4147-A177-3AD203B41FA5}">
                      <a16:colId xmlns:a16="http://schemas.microsoft.com/office/drawing/2014/main" val="2128274504"/>
                    </a:ext>
                  </a:extLst>
                </a:gridCol>
              </a:tblGrid>
              <a:tr h="494162">
                <a:tc>
                  <a:txBody>
                    <a:bodyPr/>
                    <a:lstStyle/>
                    <a:p>
                      <a:r>
                        <a:rPr kumimoji="1" lang="en-US" altLang="ja-JP" sz="1800" b="1" dirty="0">
                          <a:solidFill>
                            <a:schemeClr val="bg1"/>
                          </a:solidFill>
                        </a:rPr>
                        <a:t>Community</a:t>
                      </a:r>
                      <a:endParaRPr kumimoji="1" lang="ja-JP" altLang="en-US" sz="18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1800" b="1" dirty="0">
                          <a:solidFill>
                            <a:schemeClr val="bg1"/>
                          </a:solidFill>
                        </a:rPr>
                        <a:t>URL or Mailing list</a:t>
                      </a:r>
                      <a:endParaRPr kumimoji="1" lang="ja-JP" altLang="en-US" sz="18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600" b="1" dirty="0">
                          <a:solidFill>
                            <a:srgbClr val="252525"/>
                          </a:solidFill>
                          <a:effectLst/>
                        </a:rPr>
                        <a:t>Main web site</a:t>
                      </a:r>
                      <a:endParaRPr kumimoji="1" lang="ja-JP" altLang="en-US" sz="16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600" b="1" dirty="0">
                          <a:latin typeface="+mn-lt"/>
                          <a:hlinkClick r:id="rId3"/>
                        </a:rPr>
                        <a:t>https://openchain-project.github.io/OpenChain-JWG/</a:t>
                      </a:r>
                      <a:endParaRPr lang="en-US" altLang="ja-JP" sz="16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600" b="1" dirty="0">
                          <a:solidFill>
                            <a:srgbClr val="252525"/>
                          </a:solidFill>
                          <a:effectLst/>
                        </a:rPr>
                        <a:t>Japan WG ML</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dirty="0">
                          <a:solidFill>
                            <a:schemeClr val="tx1"/>
                          </a:solidFill>
                          <a:effectLst/>
                          <a:latin typeface="+mn-lt"/>
                          <a:ea typeface="+mn-ea"/>
                          <a:cs typeface="+mn-cs"/>
                          <a:hlinkClick r:id="rId4"/>
                        </a:rPr>
                        <a:t>🌐 </a:t>
                      </a:r>
                      <a:r>
                        <a:rPr kumimoji="1" lang="en-US" altLang="ja-JP" sz="1600" b="1" i="0" u="none" strike="noStrike" kern="1200" dirty="0">
                          <a:solidFill>
                            <a:schemeClr val="tx1"/>
                          </a:solidFill>
                          <a:effectLst/>
                          <a:latin typeface="+mn-lt"/>
                          <a:ea typeface="+mn-ea"/>
                          <a:cs typeface="+mn-cs"/>
                          <a:hlinkClick r:id="rId4"/>
                        </a:rPr>
                        <a:t>https://lists.openchainproject.org/g/japan-wg</a:t>
                      </a:r>
                      <a:br>
                        <a:rPr lang="en-US" altLang="ja-JP" sz="1200" b="1" dirty="0"/>
                      </a:br>
                      <a:r>
                        <a:rPr kumimoji="1" lang="en-US" altLang="ja-JP" sz="1600" b="1" i="0" u="none" strike="noStrike" kern="1200" dirty="0">
                          <a:solidFill>
                            <a:schemeClr val="tx1"/>
                          </a:solidFill>
                          <a:effectLst/>
                          <a:latin typeface="+mn-lt"/>
                          <a:ea typeface="+mn-ea"/>
                          <a:cs typeface="+mn-cs"/>
                          <a:hlinkClick r:id="rId5"/>
                        </a:rPr>
                        <a:t>✉ japan-wg+subscribe@lists.openchainproject.org</a:t>
                      </a:r>
                      <a:endParaRPr lang="en-US" altLang="ja-JP" sz="12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600" b="1" dirty="0"/>
                        <a:t>SBOM</a:t>
                      </a:r>
                      <a:r>
                        <a:rPr kumimoji="1" lang="ja-JP" altLang="en-US" sz="1600" b="1" dirty="0"/>
                        <a:t> </a:t>
                      </a:r>
                      <a:r>
                        <a:rPr kumimoji="1" lang="en-US" altLang="ja-JP" sz="1600" b="1" dirty="0"/>
                        <a:t>SG ML</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1" lang="ja-JP" altLang="en-US" sz="1600" b="1" i="0" u="none" strike="noStrike" kern="1200" dirty="0">
                          <a:solidFill>
                            <a:schemeClr val="tx1"/>
                          </a:solidFill>
                          <a:effectLst/>
                          <a:latin typeface="+mn-lt"/>
                          <a:ea typeface="+mn-ea"/>
                          <a:cs typeface="+mn-cs"/>
                          <a:hlinkClick r:id="rId6"/>
                        </a:rPr>
                        <a:t>🌐 </a:t>
                      </a:r>
                      <a:r>
                        <a:rPr kumimoji="1" lang="en-US" altLang="ja-JP" sz="1600" b="1" i="0" u="none" strike="noStrike" kern="1200" dirty="0">
                          <a:solidFill>
                            <a:schemeClr val="tx1"/>
                          </a:solidFill>
                          <a:effectLst/>
                          <a:latin typeface="+mn-lt"/>
                          <a:ea typeface="+mn-ea"/>
                          <a:cs typeface="+mn-cs"/>
                          <a:hlinkClick r:id="rId6"/>
                        </a:rPr>
                        <a:t>https://lists.openchainproject.org/g/japan-sg-sbom</a:t>
                      </a:r>
                      <a:br>
                        <a:rPr lang="en-US" altLang="ja-JP" sz="1600" b="1" dirty="0"/>
                      </a:br>
                      <a:r>
                        <a:rPr kumimoji="1" lang="en-US" altLang="ja-JP" sz="1600" b="1" i="0" u="none" strike="noStrike" kern="1200" dirty="0">
                          <a:solidFill>
                            <a:schemeClr val="tx1"/>
                          </a:solidFill>
                          <a:effectLst/>
                          <a:latin typeface="+mn-lt"/>
                          <a:ea typeface="+mn-ea"/>
                          <a:cs typeface="+mn-cs"/>
                          <a:hlinkClick r:id="rId7"/>
                        </a:rPr>
                        <a:t>✉ japan-sg-sbom+subscribe@lists.openchainproject.org</a:t>
                      </a:r>
                      <a:endParaRPr lang="en-US" altLang="ja-JP" sz="16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600" b="1" dirty="0"/>
                        <a:t>Planning SG ML</a:t>
                      </a:r>
                      <a:endParaRPr kumimoji="1" lang="en-US" altLang="ja-JP"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dirty="0">
                          <a:solidFill>
                            <a:schemeClr val="tx1"/>
                          </a:solidFill>
                          <a:effectLst/>
                          <a:latin typeface="+mn-lt"/>
                          <a:ea typeface="+mn-ea"/>
                          <a:cs typeface="+mn-cs"/>
                          <a:hlinkClick r:id="rId8"/>
                        </a:rPr>
                        <a:t>🌐 </a:t>
                      </a:r>
                      <a:r>
                        <a:rPr kumimoji="1" lang="en-US" altLang="ja-JP" sz="1600" b="1" i="0" u="none" strike="noStrike" kern="1200" dirty="0">
                          <a:solidFill>
                            <a:schemeClr val="tx1"/>
                          </a:solidFill>
                          <a:effectLst/>
                          <a:latin typeface="+mn-lt"/>
                          <a:ea typeface="+mn-ea"/>
                          <a:cs typeface="+mn-cs"/>
                          <a:hlinkClick r:id="rId8"/>
                        </a:rPr>
                        <a:t>https://lists.openchainproject.org/g/japan-sg-planning</a:t>
                      </a:r>
                      <a:br>
                        <a:rPr lang="en-US" altLang="ja-JP" sz="1600" b="1" dirty="0"/>
                      </a:br>
                      <a:r>
                        <a:rPr kumimoji="1" lang="en-US" altLang="ja-JP" sz="1600" b="1" i="0" u="none" strike="noStrike" kern="1200" dirty="0">
                          <a:solidFill>
                            <a:schemeClr val="tx1"/>
                          </a:solidFill>
                          <a:effectLst/>
                          <a:latin typeface="+mn-lt"/>
                          <a:ea typeface="+mn-ea"/>
                          <a:cs typeface="+mn-cs"/>
                          <a:hlinkClick r:id="rId9"/>
                        </a:rPr>
                        <a:t>✉ japan-sg-planning+subscribe@lists.openchainproject.org</a:t>
                      </a:r>
                      <a:endParaRPr lang="en-US" altLang="ja-JP" sz="16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600" b="1" dirty="0"/>
                        <a:t>Automation SG ML</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dirty="0">
                          <a:solidFill>
                            <a:schemeClr val="tx1"/>
                          </a:solidFill>
                          <a:effectLst/>
                          <a:latin typeface="+mn-lt"/>
                          <a:ea typeface="+mn-ea"/>
                          <a:cs typeface="+mn-cs"/>
                          <a:hlinkClick r:id="rId10"/>
                        </a:rPr>
                        <a:t>🌐 </a:t>
                      </a:r>
                      <a:r>
                        <a:rPr kumimoji="1" lang="en-US" altLang="ja-JP" sz="1600" b="1" i="0" u="none" strike="noStrike" kern="1200" dirty="0">
                          <a:solidFill>
                            <a:schemeClr val="tx1"/>
                          </a:solidFill>
                          <a:effectLst/>
                          <a:latin typeface="+mn-lt"/>
                          <a:ea typeface="+mn-ea"/>
                          <a:cs typeface="+mn-cs"/>
                          <a:hlinkClick r:id="rId10"/>
                        </a:rPr>
                        <a:t>https://lists.openchainproject.org/g/japan-sg-automation</a:t>
                      </a:r>
                      <a:br>
                        <a:rPr lang="en-US" altLang="ja-JP" sz="1600" b="1" dirty="0"/>
                      </a:br>
                      <a:r>
                        <a:rPr kumimoji="1" lang="en-US" altLang="ja-JP" sz="1600" b="1" i="0" u="none" strike="noStrike" kern="1200" dirty="0">
                          <a:solidFill>
                            <a:schemeClr val="tx1"/>
                          </a:solidFill>
                          <a:effectLst/>
                          <a:latin typeface="+mn-lt"/>
                          <a:ea typeface="+mn-ea"/>
                          <a:cs typeface="+mn-cs"/>
                          <a:hlinkClick r:id="rId11"/>
                        </a:rPr>
                        <a:t>✉ japan-sg-automation+subscribe@lists.openchainproject.org</a:t>
                      </a:r>
                      <a:endParaRPr lang="en-US" altLang="ja-JP" sz="16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600" b="1" dirty="0">
                          <a:latin typeface="+mn-lt"/>
                        </a:rPr>
                        <a:t>FAQ SG ML</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dirty="0">
                          <a:solidFill>
                            <a:schemeClr val="tx1"/>
                          </a:solidFill>
                          <a:effectLst/>
                          <a:latin typeface="+mn-lt"/>
                          <a:ea typeface="+mn-ea"/>
                          <a:cs typeface="+mn-cs"/>
                          <a:hlinkClick r:id="rId12"/>
                        </a:rPr>
                        <a:t>🌐 </a:t>
                      </a:r>
                      <a:r>
                        <a:rPr kumimoji="1" lang="en-US" altLang="ja-JP" sz="1600" b="1" i="0" u="none" strike="noStrike" kern="1200" dirty="0">
                          <a:solidFill>
                            <a:schemeClr val="tx1"/>
                          </a:solidFill>
                          <a:effectLst/>
                          <a:latin typeface="+mn-lt"/>
                          <a:ea typeface="+mn-ea"/>
                          <a:cs typeface="+mn-cs"/>
                          <a:hlinkClick r:id="rId12"/>
                        </a:rPr>
                        <a:t>https://lists.openchainproject.org/g/japan-sg-faq</a:t>
                      </a:r>
                      <a:br>
                        <a:rPr lang="en-US" altLang="ja-JP" sz="1600" b="1" dirty="0"/>
                      </a:br>
                      <a:r>
                        <a:rPr kumimoji="1" lang="en-US" altLang="ja-JP" sz="1600" b="1" i="0" u="none" strike="noStrike" kern="1200" dirty="0">
                          <a:solidFill>
                            <a:schemeClr val="tx1"/>
                          </a:solidFill>
                          <a:effectLst/>
                          <a:latin typeface="+mn-lt"/>
                          <a:ea typeface="+mn-ea"/>
                          <a:cs typeface="+mn-cs"/>
                          <a:hlinkClick r:id="rId13"/>
                        </a:rPr>
                        <a:t>✉ japan-sg-faq@lists.openchainproject.org</a:t>
                      </a:r>
                      <a:endParaRPr lang="en-US" altLang="ja-JP" sz="16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600" b="1" dirty="0">
                          <a:latin typeface="+mn-lt"/>
                        </a:rPr>
                        <a:t>Slack</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dirty="0">
                          <a:solidFill>
                            <a:schemeClr val="tx1"/>
                          </a:solidFill>
                          <a:effectLst/>
                          <a:latin typeface="+mn-lt"/>
                          <a:ea typeface="+mn-ea"/>
                          <a:cs typeface="+mn-cs"/>
                          <a:hlinkClick r:id="rId14"/>
                        </a:rPr>
                        <a:t>💬 </a:t>
                      </a:r>
                      <a:r>
                        <a:rPr kumimoji="1" lang="en-US" altLang="ja-JP" sz="1600" b="1" i="0" u="none" strike="noStrike" kern="1200" dirty="0">
                          <a:solidFill>
                            <a:schemeClr val="tx1"/>
                          </a:solidFill>
                          <a:effectLst/>
                          <a:latin typeface="+mn-lt"/>
                          <a:ea typeface="+mn-ea"/>
                          <a:cs typeface="+mn-cs"/>
                          <a:hlinkClick r:id="rId14"/>
                        </a:rPr>
                        <a:t>https://openchain-japanwg.slack.com/</a:t>
                      </a:r>
                      <a:endParaRPr kumimoji="1" lang="en-US" altLang="ja-JP" sz="1600" b="1" i="0" kern="1200" dirty="0">
                        <a:solidFill>
                          <a:schemeClr val="tx1"/>
                        </a:solidFill>
                        <a:effectLst/>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dirty="0" err="1">
                          <a:solidFill>
                            <a:schemeClr val="tx1"/>
                          </a:solidFill>
                          <a:effectLst/>
                          <a:latin typeface="+mn-lt"/>
                          <a:ea typeface="+mn-ea"/>
                          <a:cs typeface="+mn-cs"/>
                          <a:hlinkClick r:id="rId15"/>
                        </a:rPr>
                        <a:t>OpenChain</a:t>
                      </a:r>
                      <a:r>
                        <a:rPr kumimoji="1" lang="en-US" altLang="ja-JP" sz="1600" b="1" i="0" u="none" strike="noStrike" kern="1200" dirty="0">
                          <a:solidFill>
                            <a:schemeClr val="tx1"/>
                          </a:solidFill>
                          <a:effectLst/>
                          <a:latin typeface="+mn-lt"/>
                          <a:ea typeface="+mn-ea"/>
                          <a:cs typeface="+mn-cs"/>
                          <a:hlinkClick r:id="rId15"/>
                        </a:rPr>
                        <a:t> Japan WG Slack</a:t>
                      </a:r>
                      <a:r>
                        <a:rPr kumimoji="1" lang="ja-JP" altLang="en-US" sz="1600" b="1" i="0" u="none" strike="noStrike" kern="1200" dirty="0">
                          <a:solidFill>
                            <a:schemeClr val="tx1"/>
                          </a:solidFill>
                          <a:effectLst/>
                          <a:latin typeface="+mn-lt"/>
                          <a:ea typeface="+mn-ea"/>
                          <a:cs typeface="+mn-cs"/>
                          <a:hlinkClick r:id="rId15"/>
                        </a:rPr>
                        <a:t>に参加する</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6"/>
          <a:stretch>
            <a:fillRect/>
          </a:stretch>
        </p:blipFill>
        <p:spPr>
          <a:xfrm>
            <a:off x="10324802" y="1081566"/>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3875" y="2949942"/>
            <a:ext cx="263325" cy="2069733"/>
          </a:xfrm>
          <a:prstGeom prst="rightBrace">
            <a:avLst>
              <a:gd name="adj1" fmla="val 30731"/>
              <a:gd name="adj2" fmla="val 50000"/>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gd name="adj1" fmla="val 20772"/>
              <a:gd name="adj2" fmla="val 50000"/>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sp>
        <p:nvSpPr>
          <p:cNvPr id="6" name="日付プレースホルダー 3">
            <a:extLst>
              <a:ext uri="{FF2B5EF4-FFF2-40B4-BE49-F238E27FC236}">
                <a16:creationId xmlns:a16="http://schemas.microsoft.com/office/drawing/2014/main" id="{2169CE29-483B-2E43-5003-14E370F569E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
        <p:nvSpPr>
          <p:cNvPr id="3" name="日付プレースホルダー 3">
            <a:extLst>
              <a:ext uri="{FF2B5EF4-FFF2-40B4-BE49-F238E27FC236}">
                <a16:creationId xmlns:a16="http://schemas.microsoft.com/office/drawing/2014/main" id="{35A1A3D3-0F5A-2DBC-0141-440AB43318F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6" name="日付プレースホルダー 3">
            <a:extLst>
              <a:ext uri="{FF2B5EF4-FFF2-40B4-BE49-F238E27FC236}">
                <a16:creationId xmlns:a16="http://schemas.microsoft.com/office/drawing/2014/main" id="{81F69082-3CA1-564C-E1B1-B147B459F5A5}"/>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
        <p:nvSpPr>
          <p:cNvPr id="6" name="日付プレースホルダー 3">
            <a:extLst>
              <a:ext uri="{FF2B5EF4-FFF2-40B4-BE49-F238E27FC236}">
                <a16:creationId xmlns:a16="http://schemas.microsoft.com/office/drawing/2014/main" id="{365AB249-67BF-1CDB-909A-15A240461D5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6" name="日付プレースホルダー 3">
            <a:extLst>
              <a:ext uri="{FF2B5EF4-FFF2-40B4-BE49-F238E27FC236}">
                <a16:creationId xmlns:a16="http://schemas.microsoft.com/office/drawing/2014/main" id="{7B04B520-DBB4-F9ED-3796-0BE81DAEC27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
        <p:nvSpPr>
          <p:cNvPr id="6" name="日付プレースホルダー 3">
            <a:extLst>
              <a:ext uri="{FF2B5EF4-FFF2-40B4-BE49-F238E27FC236}">
                <a16:creationId xmlns:a16="http://schemas.microsoft.com/office/drawing/2014/main" id="{63F5C238-F4AA-7874-5200-D1BB4A9767F4}"/>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2943</Words>
  <Application>Microsoft Office PowerPoint</Application>
  <PresentationFormat>ワイド画面</PresentationFormat>
  <Paragraphs>572</Paragraphs>
  <Slides>32</Slides>
  <Notes>15</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BIZ UDPゴシック</vt:lpstr>
      <vt:lpstr>Meiryo UI</vt:lpstr>
      <vt:lpstr>游ゴシック</vt:lpstr>
      <vt:lpstr>Arial</vt:lpstr>
      <vt:lpstr>Roboto</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2023-05-20T01:03:29Z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2023-02-27T23:33:05Z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08c92ede-a018-4f9b-aad6-83c6a4bd96ff</vt:lpwstr>
  </property>
  <property fmtid="{D5CDD505-2E9C-101B-9397-08002B2CF9AE}" pid="8" name="MSIP_Label_a7295cc1-d279-42ac-ab4d-3b0f4fece050_ContentBits">
    <vt:lpwstr>0</vt:lpwstr>
  </property>
  <property fmtid="{D5CDD505-2E9C-101B-9397-08002B2CF9AE}" pid="9" name="MSIP_Label_1f8e20e6-048a-4bad-a26b-318dd1cd4d47_Enabled">
    <vt:lpwstr>true</vt:lpwstr>
  </property>
  <property fmtid="{D5CDD505-2E9C-101B-9397-08002B2CF9AE}" pid="10" name="MSIP_Label_1f8e20e6-048a-4bad-a26b-318dd1cd4d47_SetDate">
    <vt:lpwstr>2023-05-12T05:30:41Z</vt:lpwstr>
  </property>
  <property fmtid="{D5CDD505-2E9C-101B-9397-08002B2CF9AE}" pid="11" name="MSIP_Label_1f8e20e6-048a-4bad-a26b-318dd1cd4d47_Method">
    <vt:lpwstr>Privileged</vt:lpwstr>
  </property>
  <property fmtid="{D5CDD505-2E9C-101B-9397-08002B2CF9AE}" pid="12" name="MSIP_Label_1f8e20e6-048a-4bad-a26b-318dd1cd4d47_Name">
    <vt:lpwstr>1f8e20e6-048a-4bad-a26b-318dd1cd4d47</vt:lpwstr>
  </property>
  <property fmtid="{D5CDD505-2E9C-101B-9397-08002B2CF9AE}" pid="13" name="MSIP_Label_1f8e20e6-048a-4bad-a26b-318dd1cd4d47_SiteId">
    <vt:lpwstr>66c65d8a-9158-4521-a2d8-664963db48e4</vt:lpwstr>
  </property>
  <property fmtid="{D5CDD505-2E9C-101B-9397-08002B2CF9AE}" pid="14" name="MSIP_Label_1f8e20e6-048a-4bad-a26b-318dd1cd4d47_ActionId">
    <vt:lpwstr>72c224ee-fe14-47ee-9f54-d3d23472b913</vt:lpwstr>
  </property>
  <property fmtid="{D5CDD505-2E9C-101B-9397-08002B2CF9AE}" pid="15" name="MSIP_Label_1f8e20e6-048a-4bad-a26b-318dd1cd4d47_ContentBits">
    <vt:lpwstr>0</vt:lpwstr>
  </property>
</Properties>
</file>